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nl-NL"/>
              <a:t>Klik om stijl te bewerken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‹nr.›</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nl-NL"/>
              <a:t>Klik om stijl te bewerken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nl-NL"/>
              <a:t>Klik om stijl te bewerken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nl-NL"/>
              <a:t>Klik om stijl te bewerken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447191" y="2824269"/>
            <a:ext cx="4645152" cy="264445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412362" y="2821491"/>
            <a:ext cx="4645152" cy="263737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nl-NL"/>
              <a:t>Klik om stijl te bewerken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4/7/2021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4/7/2021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4/7/2021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‹nr.›</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aken.wikiwijs.nl/173156/In_de_Praktijk#!page-656188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ED8C0F-A89E-41CE-84DA-FD0B010A57EF}"/>
              </a:ext>
            </a:extLst>
          </p:cNvPr>
          <p:cNvSpPr>
            <a:spLocks noGrp="1"/>
          </p:cNvSpPr>
          <p:nvPr>
            <p:ph type="ctrTitle"/>
          </p:nvPr>
        </p:nvSpPr>
        <p:spPr/>
        <p:txBody>
          <a:bodyPr/>
          <a:lstStyle/>
          <a:p>
            <a:r>
              <a:rPr lang="nl-NL" dirty="0"/>
              <a:t>Motiverende gespreksvoering</a:t>
            </a:r>
          </a:p>
        </p:txBody>
      </p:sp>
      <p:sp>
        <p:nvSpPr>
          <p:cNvPr id="3" name="Ondertitel 2">
            <a:extLst>
              <a:ext uri="{FF2B5EF4-FFF2-40B4-BE49-F238E27FC236}">
                <a16:creationId xmlns:a16="http://schemas.microsoft.com/office/drawing/2014/main" id="{6E479739-A161-4983-AF40-53ECC08D77B8}"/>
              </a:ext>
            </a:extLst>
          </p:cNvPr>
          <p:cNvSpPr>
            <a:spLocks noGrp="1"/>
          </p:cNvSpPr>
          <p:nvPr>
            <p:ph type="subTitle" idx="1"/>
          </p:nvPr>
        </p:nvSpPr>
        <p:spPr/>
        <p:txBody>
          <a:bodyPr/>
          <a:lstStyle/>
          <a:p>
            <a:r>
              <a:rPr lang="nl-NL" dirty="0"/>
              <a:t>7 april 2021 </a:t>
            </a:r>
          </a:p>
        </p:txBody>
      </p:sp>
    </p:spTree>
    <p:extLst>
      <p:ext uri="{BB962C8B-B14F-4D97-AF65-F5344CB8AC3E}">
        <p14:creationId xmlns:p14="http://schemas.microsoft.com/office/powerpoint/2010/main" val="3074630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150D49-7237-49BC-B810-2219D8C8B418}"/>
              </a:ext>
            </a:extLst>
          </p:cNvPr>
          <p:cNvSpPr>
            <a:spLocks noGrp="1"/>
          </p:cNvSpPr>
          <p:nvPr>
            <p:ph type="title"/>
          </p:nvPr>
        </p:nvSpPr>
        <p:spPr/>
        <p:txBody>
          <a:bodyPr/>
          <a:lstStyle/>
          <a:p>
            <a:r>
              <a:rPr lang="nl-NL" dirty="0"/>
              <a:t>Toets </a:t>
            </a:r>
          </a:p>
        </p:txBody>
      </p:sp>
      <p:sp>
        <p:nvSpPr>
          <p:cNvPr id="3" name="Tijdelijke aanduiding voor inhoud 2">
            <a:extLst>
              <a:ext uri="{FF2B5EF4-FFF2-40B4-BE49-F238E27FC236}">
                <a16:creationId xmlns:a16="http://schemas.microsoft.com/office/drawing/2014/main" id="{95BFC4D2-50F0-46AF-9B87-ECDE1EDB9F74}"/>
              </a:ext>
            </a:extLst>
          </p:cNvPr>
          <p:cNvSpPr>
            <a:spLocks noGrp="1"/>
          </p:cNvSpPr>
          <p:nvPr>
            <p:ph idx="1"/>
          </p:nvPr>
        </p:nvSpPr>
        <p:spPr/>
        <p:txBody>
          <a:bodyPr/>
          <a:lstStyle/>
          <a:p>
            <a:r>
              <a:rPr lang="nl-NL" dirty="0"/>
              <a:t>Volgende week fysiek in de les </a:t>
            </a:r>
          </a:p>
          <a:p>
            <a:r>
              <a:rPr lang="nl-NL" dirty="0"/>
              <a:t>Leerstof: </a:t>
            </a:r>
            <a:r>
              <a:rPr lang="nl-NL" dirty="0">
                <a:hlinkClick r:id="rId2"/>
              </a:rPr>
              <a:t>https://maken.wikiwijs.nl/173156/In_de_Praktijk#!page-6561881</a:t>
            </a:r>
            <a:r>
              <a:rPr lang="nl-NL" dirty="0"/>
              <a:t> </a:t>
            </a:r>
          </a:p>
        </p:txBody>
      </p:sp>
    </p:spTree>
    <p:extLst>
      <p:ext uri="{BB962C8B-B14F-4D97-AF65-F5344CB8AC3E}">
        <p14:creationId xmlns:p14="http://schemas.microsoft.com/office/powerpoint/2010/main" val="2115547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45F342-8C2A-4294-852D-6AD5612E8EE4}"/>
              </a:ext>
            </a:extLst>
          </p:cNvPr>
          <p:cNvSpPr>
            <a:spLocks noGrp="1"/>
          </p:cNvSpPr>
          <p:nvPr>
            <p:ph type="title"/>
          </p:nvPr>
        </p:nvSpPr>
        <p:spPr/>
        <p:txBody>
          <a:bodyPr/>
          <a:lstStyle/>
          <a:p>
            <a:r>
              <a:rPr lang="nl-NL" dirty="0"/>
              <a:t>Programma</a:t>
            </a:r>
          </a:p>
        </p:txBody>
      </p:sp>
      <p:sp>
        <p:nvSpPr>
          <p:cNvPr id="3" name="Tijdelijke aanduiding voor inhoud 2">
            <a:extLst>
              <a:ext uri="{FF2B5EF4-FFF2-40B4-BE49-F238E27FC236}">
                <a16:creationId xmlns:a16="http://schemas.microsoft.com/office/drawing/2014/main" id="{1CB4E35C-A496-4124-876E-FE3AF35AC6AB}"/>
              </a:ext>
            </a:extLst>
          </p:cNvPr>
          <p:cNvSpPr>
            <a:spLocks noGrp="1"/>
          </p:cNvSpPr>
          <p:nvPr>
            <p:ph idx="1"/>
          </p:nvPr>
        </p:nvSpPr>
        <p:spPr/>
        <p:txBody>
          <a:bodyPr/>
          <a:lstStyle/>
          <a:p>
            <a:r>
              <a:rPr lang="nl-NL" dirty="0"/>
              <a:t>Doel</a:t>
            </a:r>
          </a:p>
          <a:p>
            <a:r>
              <a:rPr lang="nl-NL" dirty="0"/>
              <a:t>Theorie </a:t>
            </a:r>
          </a:p>
          <a:p>
            <a:r>
              <a:rPr lang="nl-NL" dirty="0"/>
              <a:t>Toets</a:t>
            </a:r>
          </a:p>
          <a:p>
            <a:r>
              <a:rPr lang="nl-NL" dirty="0"/>
              <a:t>Zelfstandig oefenen </a:t>
            </a:r>
          </a:p>
        </p:txBody>
      </p:sp>
    </p:spTree>
    <p:extLst>
      <p:ext uri="{BB962C8B-B14F-4D97-AF65-F5344CB8AC3E}">
        <p14:creationId xmlns:p14="http://schemas.microsoft.com/office/powerpoint/2010/main" val="2993076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C3D674-3D59-4E93-80CA-0C0A9095E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884B8F8-FDC9-498B-9960-5D7260AFC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417737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el 1">
            <a:extLst>
              <a:ext uri="{FF2B5EF4-FFF2-40B4-BE49-F238E27FC236}">
                <a16:creationId xmlns:a16="http://schemas.microsoft.com/office/drawing/2014/main" id="{E425D1AE-457C-491A-A019-AFC8011C975D}"/>
              </a:ext>
            </a:extLst>
          </p:cNvPr>
          <p:cNvSpPr>
            <a:spLocks noGrp="1"/>
          </p:cNvSpPr>
          <p:nvPr>
            <p:ph type="title"/>
          </p:nvPr>
        </p:nvSpPr>
        <p:spPr>
          <a:xfrm>
            <a:off x="1451580" y="804520"/>
            <a:ext cx="4176511" cy="1049235"/>
          </a:xfrm>
        </p:spPr>
        <p:txBody>
          <a:bodyPr>
            <a:normAutofit/>
          </a:bodyPr>
          <a:lstStyle/>
          <a:p>
            <a:r>
              <a:rPr lang="nl-NL" dirty="0"/>
              <a:t>Doel </a:t>
            </a:r>
          </a:p>
        </p:txBody>
      </p:sp>
      <p:sp>
        <p:nvSpPr>
          <p:cNvPr id="14" name="Rectangle 13">
            <a:extLst>
              <a:ext uri="{FF2B5EF4-FFF2-40B4-BE49-F238E27FC236}">
                <a16:creationId xmlns:a16="http://schemas.microsoft.com/office/drawing/2014/main" id="{EF2A81E1-BCBE-426B-8C09-33274E694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Tijdelijke aanduiding voor inhoud 2">
            <a:extLst>
              <a:ext uri="{FF2B5EF4-FFF2-40B4-BE49-F238E27FC236}">
                <a16:creationId xmlns:a16="http://schemas.microsoft.com/office/drawing/2014/main" id="{CC5857DF-B51E-42D0-9C4C-70960C6B4C35}"/>
              </a:ext>
            </a:extLst>
          </p:cNvPr>
          <p:cNvSpPr>
            <a:spLocks noGrp="1"/>
          </p:cNvSpPr>
          <p:nvPr>
            <p:ph idx="1"/>
          </p:nvPr>
        </p:nvSpPr>
        <p:spPr>
          <a:xfrm>
            <a:off x="1451581" y="2015732"/>
            <a:ext cx="4172212" cy="3450613"/>
          </a:xfrm>
        </p:spPr>
        <p:txBody>
          <a:bodyPr>
            <a:normAutofit fontScale="92500"/>
          </a:bodyPr>
          <a:lstStyle/>
          <a:p>
            <a:pPr marL="0" indent="0">
              <a:buNone/>
            </a:pPr>
            <a:r>
              <a:rPr lang="nl-NL" sz="2400" dirty="0"/>
              <a:t>Doel van de methode Motiverende gespreksvoering is het op gang brengen van gedragsverandering bij cliënten, via het ontwikkelen van de motivatie. </a:t>
            </a:r>
          </a:p>
          <a:p>
            <a:pPr marL="0" indent="0">
              <a:buNone/>
            </a:pPr>
            <a:endParaRPr lang="nl-NL" sz="2400" dirty="0"/>
          </a:p>
          <a:p>
            <a:pPr marL="0" indent="0">
              <a:buNone/>
            </a:pPr>
            <a:r>
              <a:rPr lang="nl-NL" sz="2400" dirty="0"/>
              <a:t>Voor welke doelgroep? </a:t>
            </a:r>
          </a:p>
        </p:txBody>
      </p:sp>
      <p:pic>
        <p:nvPicPr>
          <p:cNvPr id="7" name="Graphic 6" descr="Roos">
            <a:extLst>
              <a:ext uri="{FF2B5EF4-FFF2-40B4-BE49-F238E27FC236}">
                <a16:creationId xmlns:a16="http://schemas.microsoft.com/office/drawing/2014/main" id="{656E7DF4-2DC0-4619-9D8A-CDA5BFACD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44251" y="805583"/>
            <a:ext cx="4660762" cy="4660762"/>
          </a:xfrm>
          <a:prstGeom prst="rect">
            <a:avLst/>
          </a:prstGeom>
        </p:spPr>
      </p:pic>
      <p:pic>
        <p:nvPicPr>
          <p:cNvPr id="16" name="Picture 15">
            <a:extLst>
              <a:ext uri="{FF2B5EF4-FFF2-40B4-BE49-F238E27FC236}">
                <a16:creationId xmlns:a16="http://schemas.microsoft.com/office/drawing/2014/main" id="{39D1DDD4-5BB3-45BA-B9B3-06B62299AD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A24DAE64-2302-42EA-8239-F2F0775CA5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768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B5433-A6E3-4E29-AB8A-8439D97DA6AF}"/>
              </a:ext>
            </a:extLst>
          </p:cNvPr>
          <p:cNvSpPr>
            <a:spLocks noGrp="1"/>
          </p:cNvSpPr>
          <p:nvPr>
            <p:ph type="title"/>
          </p:nvPr>
        </p:nvSpPr>
        <p:spPr/>
        <p:txBody>
          <a:bodyPr/>
          <a:lstStyle/>
          <a:p>
            <a:r>
              <a:rPr lang="nl-NL" dirty="0"/>
              <a:t>Theorie</a:t>
            </a:r>
          </a:p>
        </p:txBody>
      </p:sp>
      <p:sp>
        <p:nvSpPr>
          <p:cNvPr id="3" name="Tijdelijke aanduiding voor inhoud 2">
            <a:extLst>
              <a:ext uri="{FF2B5EF4-FFF2-40B4-BE49-F238E27FC236}">
                <a16:creationId xmlns:a16="http://schemas.microsoft.com/office/drawing/2014/main" id="{9A44EDE7-CCA6-4FED-94AE-BB63568FDFEA}"/>
              </a:ext>
            </a:extLst>
          </p:cNvPr>
          <p:cNvSpPr>
            <a:spLocks noGrp="1"/>
          </p:cNvSpPr>
          <p:nvPr>
            <p:ph idx="1"/>
          </p:nvPr>
        </p:nvSpPr>
        <p:spPr>
          <a:xfrm>
            <a:off x="390617" y="2015732"/>
            <a:ext cx="11585360" cy="4037749"/>
          </a:xfrm>
        </p:spPr>
        <p:txBody>
          <a:bodyPr>
            <a:normAutofit lnSpcReduction="10000"/>
          </a:bodyPr>
          <a:lstStyle/>
          <a:p>
            <a:pPr marL="0" indent="0">
              <a:buNone/>
            </a:pPr>
            <a:r>
              <a:rPr lang="nl-NL" dirty="0"/>
              <a:t>Aanpak van motiverende gespreksvoering bestaat uit twee fases </a:t>
            </a:r>
          </a:p>
          <a:p>
            <a:pPr marL="457200" indent="-457200">
              <a:buAutoNum type="arabicPeriod"/>
            </a:pPr>
            <a:r>
              <a:rPr lang="nl-NL" dirty="0"/>
              <a:t>Ontwikkelen van de motivatie </a:t>
            </a:r>
          </a:p>
          <a:p>
            <a:pPr marL="457200" indent="-457200">
              <a:buAutoNum type="arabicPeriod"/>
            </a:pPr>
            <a:r>
              <a:rPr lang="nl-NL" dirty="0"/>
              <a:t>Versterken van de betrokkenheid bij veranderingen en op het ontwikkelen van een plan om de verandering te realiseren. </a:t>
            </a:r>
          </a:p>
          <a:p>
            <a:pPr marL="0" indent="0">
              <a:buNone/>
            </a:pPr>
            <a:endParaRPr lang="nl-NL" dirty="0"/>
          </a:p>
          <a:p>
            <a:pPr marL="0" indent="0">
              <a:buNone/>
            </a:pPr>
            <a:r>
              <a:rPr lang="nl-NL" dirty="0"/>
              <a:t>Alle mensen die hun gedrag willen veranderen hebben te maken met </a:t>
            </a:r>
            <a:r>
              <a:rPr lang="nl-NL" dirty="0">
                <a:solidFill>
                  <a:srgbClr val="C00000"/>
                </a:solidFill>
              </a:rPr>
              <a:t>ambivalentie:</a:t>
            </a:r>
            <a:r>
              <a:rPr lang="nl-NL" dirty="0"/>
              <a:t> ze willen veranderen en tegelijk willen ze níet veranderen. </a:t>
            </a:r>
          </a:p>
          <a:p>
            <a:pPr marL="0" indent="0">
              <a:buNone/>
            </a:pPr>
            <a:endParaRPr lang="nl-NL" dirty="0"/>
          </a:p>
          <a:p>
            <a:pPr marL="0" indent="0">
              <a:buNone/>
            </a:pPr>
            <a:r>
              <a:rPr lang="nl-NL" dirty="0"/>
              <a:t>Hoe stel jij je op als begeleider bij je cliënt? Wat is belangrijk bij deze methode? </a:t>
            </a:r>
          </a:p>
        </p:txBody>
      </p:sp>
    </p:spTree>
    <p:extLst>
      <p:ext uri="{BB962C8B-B14F-4D97-AF65-F5344CB8AC3E}">
        <p14:creationId xmlns:p14="http://schemas.microsoft.com/office/powerpoint/2010/main" val="11577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618910-BF70-450C-A4AE-FCDBB834F6C3}"/>
              </a:ext>
            </a:extLst>
          </p:cNvPr>
          <p:cNvSpPr>
            <a:spLocks noGrp="1"/>
          </p:cNvSpPr>
          <p:nvPr>
            <p:ph type="title"/>
          </p:nvPr>
        </p:nvSpPr>
        <p:spPr/>
        <p:txBody>
          <a:bodyPr/>
          <a:lstStyle/>
          <a:p>
            <a:r>
              <a:rPr lang="nl-NL" dirty="0"/>
              <a:t>Benodigde competenties van de begeleider</a:t>
            </a:r>
          </a:p>
        </p:txBody>
      </p:sp>
      <p:sp>
        <p:nvSpPr>
          <p:cNvPr id="3" name="Tijdelijke aanduiding voor inhoud 2">
            <a:extLst>
              <a:ext uri="{FF2B5EF4-FFF2-40B4-BE49-F238E27FC236}">
                <a16:creationId xmlns:a16="http://schemas.microsoft.com/office/drawing/2014/main" id="{F6750A27-AD96-48BE-A1BB-BECE6DD29BE1}"/>
              </a:ext>
            </a:extLst>
          </p:cNvPr>
          <p:cNvSpPr>
            <a:spLocks noGrp="1"/>
          </p:cNvSpPr>
          <p:nvPr>
            <p:ph idx="1"/>
          </p:nvPr>
        </p:nvSpPr>
        <p:spPr/>
        <p:txBody>
          <a:bodyPr/>
          <a:lstStyle/>
          <a:p>
            <a:pPr marL="0" indent="0">
              <a:buNone/>
            </a:pPr>
            <a:r>
              <a:rPr lang="nl-NL" dirty="0"/>
              <a:t>Deze visie of houding moet zichtbaar zijn in een houding van respect voor de beleving, keuzes en oplossingen van de cliënt. Niet de hulpverlener, maar de cliënt zelf spreekt primair verandertaal en bedenkt oplossingen. (</a:t>
            </a:r>
            <a:r>
              <a:rPr lang="nl-NL" dirty="0" err="1"/>
              <a:t>Movisie</a:t>
            </a:r>
            <a:r>
              <a:rPr lang="nl-NL" dirty="0"/>
              <a:t>) </a:t>
            </a:r>
          </a:p>
        </p:txBody>
      </p:sp>
    </p:spTree>
    <p:extLst>
      <p:ext uri="{BB962C8B-B14F-4D97-AF65-F5344CB8AC3E}">
        <p14:creationId xmlns:p14="http://schemas.microsoft.com/office/powerpoint/2010/main" val="735123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388BA3-9958-4E03-957B-217CCB71A8E4}"/>
              </a:ext>
            </a:extLst>
          </p:cNvPr>
          <p:cNvSpPr>
            <a:spLocks noGrp="1"/>
          </p:cNvSpPr>
          <p:nvPr>
            <p:ph type="title"/>
          </p:nvPr>
        </p:nvSpPr>
        <p:spPr/>
        <p:txBody>
          <a:bodyPr/>
          <a:lstStyle/>
          <a:p>
            <a:r>
              <a:rPr lang="nl-NL" dirty="0"/>
              <a:t>Fase 1, bouwen aan motivatie om te veranderen</a:t>
            </a:r>
          </a:p>
        </p:txBody>
      </p:sp>
      <p:sp>
        <p:nvSpPr>
          <p:cNvPr id="3" name="Tijdelijke aanduiding voor inhoud 2">
            <a:extLst>
              <a:ext uri="{FF2B5EF4-FFF2-40B4-BE49-F238E27FC236}">
                <a16:creationId xmlns:a16="http://schemas.microsoft.com/office/drawing/2014/main" id="{5D3B2751-4D99-4117-BB5C-81A2DA2C21EA}"/>
              </a:ext>
            </a:extLst>
          </p:cNvPr>
          <p:cNvSpPr>
            <a:spLocks noGrp="1"/>
          </p:cNvSpPr>
          <p:nvPr>
            <p:ph idx="1"/>
          </p:nvPr>
        </p:nvSpPr>
        <p:spPr>
          <a:xfrm>
            <a:off x="754602" y="1853754"/>
            <a:ext cx="10990555" cy="4199727"/>
          </a:xfrm>
        </p:spPr>
        <p:txBody>
          <a:bodyPr>
            <a:normAutofit lnSpcReduction="10000"/>
          </a:bodyPr>
          <a:lstStyle/>
          <a:p>
            <a:r>
              <a:rPr lang="nl-NL" dirty="0"/>
              <a:t>1. Open vragen stellen, met specifieke aandacht voor beide kanten van de ambivalentie van de cliënt, zowel voor de kant vóór verandering als voor de kant tegen verandering. </a:t>
            </a:r>
          </a:p>
          <a:p>
            <a:r>
              <a:rPr lang="nl-NL" dirty="0"/>
              <a:t>2. Reflectief luisterend reageren. Dit houdt in dat je raadt wat iemand bedoelt met een uitspraak en vervolgens checkt of deze klopt. Hiermee wordt een reactie uitgelokt. </a:t>
            </a:r>
          </a:p>
          <a:p>
            <a:r>
              <a:rPr lang="nl-NL" dirty="0"/>
              <a:t>3. Bevestigen door complimenten te geven of door uitingen van waardering en begrip.</a:t>
            </a:r>
          </a:p>
          <a:p>
            <a:r>
              <a:rPr lang="nl-NL" dirty="0"/>
              <a:t>4. Samenvatten om te versterken wat er is gezegd, aan te tonen dat je zorgvuldig hebt geluisterd en om de cliënt op het vervolg voor te bereiden. </a:t>
            </a:r>
          </a:p>
          <a:p>
            <a:r>
              <a:rPr lang="nl-NL" dirty="0"/>
              <a:t>5. Verandertaal uitlokken om zo de ambivalentie op te lossen. Dit kan bijvoorbeeld door er rechtstreeks naar te vragen, door bewust naar beide kanten van de ambivalentie te vragen, door uitweidingen uit te lokken en door te vragen naar extremen.</a:t>
            </a:r>
          </a:p>
        </p:txBody>
      </p:sp>
    </p:spTree>
    <p:extLst>
      <p:ext uri="{BB962C8B-B14F-4D97-AF65-F5344CB8AC3E}">
        <p14:creationId xmlns:p14="http://schemas.microsoft.com/office/powerpoint/2010/main" val="506456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970E589-38D8-4BFB-9A4D-FCDFBF3BFA27}"/>
              </a:ext>
            </a:extLst>
          </p:cNvPr>
          <p:cNvSpPr>
            <a:spLocks noGrp="1"/>
          </p:cNvSpPr>
          <p:nvPr>
            <p:ph type="title"/>
          </p:nvPr>
        </p:nvSpPr>
        <p:spPr/>
        <p:txBody>
          <a:bodyPr/>
          <a:lstStyle/>
          <a:p>
            <a:r>
              <a:rPr lang="nl-NL" dirty="0"/>
              <a:t>Weerstand en verandertaal </a:t>
            </a:r>
          </a:p>
        </p:txBody>
      </p:sp>
      <p:sp>
        <p:nvSpPr>
          <p:cNvPr id="5" name="Tijdelijke aanduiding voor inhoud 4">
            <a:extLst>
              <a:ext uri="{FF2B5EF4-FFF2-40B4-BE49-F238E27FC236}">
                <a16:creationId xmlns:a16="http://schemas.microsoft.com/office/drawing/2014/main" id="{44195BAB-351D-4CD7-BF53-80A329D1FFBC}"/>
              </a:ext>
            </a:extLst>
          </p:cNvPr>
          <p:cNvSpPr>
            <a:spLocks noGrp="1"/>
          </p:cNvSpPr>
          <p:nvPr>
            <p:ph idx="1"/>
          </p:nvPr>
        </p:nvSpPr>
        <p:spPr/>
        <p:txBody>
          <a:bodyPr>
            <a:normAutofit/>
          </a:bodyPr>
          <a:lstStyle/>
          <a:p>
            <a:pPr marL="0" indent="0">
              <a:buNone/>
            </a:pPr>
            <a:r>
              <a:rPr lang="nl-NL" dirty="0"/>
              <a:t>Belangrijk voor motiverende gespreksvoering is het versterken van verandertaal en het verminderen van weerstandstaal, om zo de motivatie voor verandering te vergroten. Concreet zijn er vier soorten verandertaal: de nadelen van de status quo, de voordelen van verandering, optimisme over verandering en het voornemen om te veranderen.</a:t>
            </a:r>
          </a:p>
          <a:p>
            <a:pPr marL="0" indent="0">
              <a:buNone/>
            </a:pPr>
            <a:endParaRPr lang="nl-NL" dirty="0"/>
          </a:p>
          <a:p>
            <a:pPr marL="0" indent="0">
              <a:buNone/>
            </a:pPr>
            <a:r>
              <a:rPr lang="nl-NL" dirty="0"/>
              <a:t>Belangenliniaal: hoe belangrijk is het voor u? En hoeveel vertrouwen heeft u erin. </a:t>
            </a:r>
          </a:p>
        </p:txBody>
      </p:sp>
    </p:spTree>
    <p:extLst>
      <p:ext uri="{BB962C8B-B14F-4D97-AF65-F5344CB8AC3E}">
        <p14:creationId xmlns:p14="http://schemas.microsoft.com/office/powerpoint/2010/main" val="3729468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6EC2A5-F708-49CC-B314-512D056EFCA3}"/>
              </a:ext>
            </a:extLst>
          </p:cNvPr>
          <p:cNvSpPr>
            <a:spLocks noGrp="1"/>
          </p:cNvSpPr>
          <p:nvPr>
            <p:ph type="title"/>
          </p:nvPr>
        </p:nvSpPr>
        <p:spPr/>
        <p:txBody>
          <a:bodyPr/>
          <a:lstStyle/>
          <a:p>
            <a:r>
              <a:rPr lang="nl-NL" dirty="0"/>
              <a:t>Fase 2 </a:t>
            </a:r>
          </a:p>
        </p:txBody>
      </p:sp>
      <p:sp>
        <p:nvSpPr>
          <p:cNvPr id="3" name="Tijdelijke aanduiding voor inhoud 2">
            <a:extLst>
              <a:ext uri="{FF2B5EF4-FFF2-40B4-BE49-F238E27FC236}">
                <a16:creationId xmlns:a16="http://schemas.microsoft.com/office/drawing/2014/main" id="{59FBDD04-9FE4-42E6-A05B-C690C9B0D22B}"/>
              </a:ext>
            </a:extLst>
          </p:cNvPr>
          <p:cNvSpPr>
            <a:spLocks noGrp="1"/>
          </p:cNvSpPr>
          <p:nvPr>
            <p:ph idx="1"/>
          </p:nvPr>
        </p:nvSpPr>
        <p:spPr/>
        <p:txBody>
          <a:bodyPr/>
          <a:lstStyle/>
          <a:p>
            <a:pPr marL="0" indent="0">
              <a:buNone/>
            </a:pPr>
            <a:r>
              <a:rPr lang="nl-NL" dirty="0"/>
              <a:t>Als de motivatie van de cliënt om te veranderen voldoende sterk is, kan overgegaan worden naar fase 2, het versterken van de betrokkenheid van de cliënt bij verandering en het maken van een veranderplan.</a:t>
            </a:r>
          </a:p>
          <a:p>
            <a:pPr marL="0" indent="0">
              <a:buNone/>
            </a:pPr>
            <a:endParaRPr lang="nl-NL" dirty="0"/>
          </a:p>
          <a:p>
            <a:pPr marL="0" indent="0">
              <a:buNone/>
            </a:pPr>
            <a:r>
              <a:rPr lang="nl-NL" dirty="0"/>
              <a:t>Hoe zou een veranderplan eruit zien? </a:t>
            </a:r>
          </a:p>
        </p:txBody>
      </p:sp>
    </p:spTree>
    <p:extLst>
      <p:ext uri="{BB962C8B-B14F-4D97-AF65-F5344CB8AC3E}">
        <p14:creationId xmlns:p14="http://schemas.microsoft.com/office/powerpoint/2010/main" val="4032969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A076C7-371D-4E40-BF0B-7FC31741008D}"/>
              </a:ext>
            </a:extLst>
          </p:cNvPr>
          <p:cNvSpPr>
            <a:spLocks noGrp="1"/>
          </p:cNvSpPr>
          <p:nvPr>
            <p:ph type="title"/>
          </p:nvPr>
        </p:nvSpPr>
        <p:spPr/>
        <p:txBody>
          <a:bodyPr/>
          <a:lstStyle/>
          <a:p>
            <a:r>
              <a:rPr lang="nl-NL" dirty="0"/>
              <a:t>Oefenen </a:t>
            </a:r>
          </a:p>
        </p:txBody>
      </p:sp>
      <p:sp>
        <p:nvSpPr>
          <p:cNvPr id="3" name="Tijdelijke aanduiding voor inhoud 2">
            <a:extLst>
              <a:ext uri="{FF2B5EF4-FFF2-40B4-BE49-F238E27FC236}">
                <a16:creationId xmlns:a16="http://schemas.microsoft.com/office/drawing/2014/main" id="{C79A4153-7E76-4FED-875D-7D937EABE621}"/>
              </a:ext>
            </a:extLst>
          </p:cNvPr>
          <p:cNvSpPr>
            <a:spLocks noGrp="1"/>
          </p:cNvSpPr>
          <p:nvPr>
            <p:ph idx="1"/>
          </p:nvPr>
        </p:nvSpPr>
        <p:spPr/>
        <p:txBody>
          <a:bodyPr/>
          <a:lstStyle/>
          <a:p>
            <a:r>
              <a:rPr lang="nl-NL" dirty="0"/>
              <a:t>Achterhalen motivatie en verandertaal bevorderen</a:t>
            </a:r>
          </a:p>
          <a:p>
            <a:r>
              <a:rPr lang="nl-NL" dirty="0"/>
              <a:t>Uitspelen in drietallen </a:t>
            </a:r>
          </a:p>
          <a:p>
            <a:r>
              <a:rPr lang="nl-NL" dirty="0"/>
              <a:t>1 cliënt, 2 begeleider en 3 observant </a:t>
            </a:r>
          </a:p>
          <a:p>
            <a:r>
              <a:rPr lang="nl-NL" dirty="0"/>
              <a:t>Hoe de problemen klein en bij jezelf</a:t>
            </a:r>
          </a:p>
          <a:p>
            <a:r>
              <a:rPr lang="nl-NL" dirty="0"/>
              <a:t>Van rollen wisselen</a:t>
            </a:r>
          </a:p>
          <a:p>
            <a:r>
              <a:rPr lang="nl-NL" dirty="0"/>
              <a:t>Evalueren, wat ging er goed? En wat kon beter?</a:t>
            </a:r>
          </a:p>
          <a:p>
            <a:endParaRPr lang="nl-NL" dirty="0"/>
          </a:p>
        </p:txBody>
      </p:sp>
    </p:spTree>
    <p:extLst>
      <p:ext uri="{BB962C8B-B14F-4D97-AF65-F5344CB8AC3E}">
        <p14:creationId xmlns:p14="http://schemas.microsoft.com/office/powerpoint/2010/main" val="3766109003"/>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44</TotalTime>
  <Words>503</Words>
  <Application>Microsoft Office PowerPoint</Application>
  <PresentationFormat>Breedbeeld</PresentationFormat>
  <Paragraphs>45</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Gill Sans MT</vt:lpstr>
      <vt:lpstr>Galerie</vt:lpstr>
      <vt:lpstr>Motiverende gespreksvoering</vt:lpstr>
      <vt:lpstr>Programma</vt:lpstr>
      <vt:lpstr>Doel </vt:lpstr>
      <vt:lpstr>Theorie</vt:lpstr>
      <vt:lpstr>Benodigde competenties van de begeleider</vt:lpstr>
      <vt:lpstr>Fase 1, bouwen aan motivatie om te veranderen</vt:lpstr>
      <vt:lpstr>Weerstand en verandertaal </vt:lpstr>
      <vt:lpstr>Fase 2 </vt:lpstr>
      <vt:lpstr>Oefenen </vt:lpstr>
      <vt:lpstr>Toets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Motiverende gespreksvoering</dc:title>
  <dc:creator>Sanne Kompaan</dc:creator>
  <cp:lastModifiedBy>Sanne Kompaan</cp:lastModifiedBy>
  <cp:revision>4</cp:revision>
  <dcterms:created xsi:type="dcterms:W3CDTF">2021-04-07T06:39:30Z</dcterms:created>
  <dcterms:modified xsi:type="dcterms:W3CDTF">2021-04-07T07:24:09Z</dcterms:modified>
</cp:coreProperties>
</file>